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sldIdLst>
    <p:sldId id="260" r:id="rId5"/>
    <p:sldId id="273" r:id="rId6"/>
    <p:sldId id="275" r:id="rId7"/>
    <p:sldId id="274" r:id="rId8"/>
    <p:sldId id="362" r:id="rId9"/>
    <p:sldId id="271" r:id="rId10"/>
    <p:sldId id="361" r:id="rId11"/>
    <p:sldId id="359" r:id="rId12"/>
    <p:sldId id="363" r:id="rId13"/>
    <p:sldId id="269" r:id="rId14"/>
    <p:sldId id="263" r:id="rId15"/>
    <p:sldId id="360" r:id="rId16"/>
    <p:sldId id="356" r:id="rId17"/>
    <p:sldId id="265" r:id="rId18"/>
    <p:sldId id="357" r:id="rId19"/>
    <p:sldId id="257" r:id="rId20"/>
    <p:sldId id="272" r:id="rId21"/>
    <p:sldId id="268" r:id="rId22"/>
    <p:sldId id="353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78" userDrawn="1">
          <p15:clr>
            <a:srgbClr val="A4A3A4"/>
          </p15:clr>
        </p15:guide>
        <p15:guide id="2" orient="horz" pos="3490" userDrawn="1">
          <p15:clr>
            <a:srgbClr val="A4A3A4"/>
          </p15:clr>
        </p15:guide>
        <p15:guide id="3" orient="horz" pos="3379" userDrawn="1">
          <p15:clr>
            <a:srgbClr val="A4A3A4"/>
          </p15:clr>
        </p15:guide>
        <p15:guide id="4" orient="horz" pos="1964" userDrawn="1">
          <p15:clr>
            <a:srgbClr val="A4A3A4"/>
          </p15:clr>
        </p15:guide>
        <p15:guide id="5" orient="horz" pos="2099" userDrawn="1">
          <p15:clr>
            <a:srgbClr val="A4A3A4"/>
          </p15:clr>
        </p15:guide>
        <p15:guide id="6" orient="horz" pos="795" userDrawn="1">
          <p15:clr>
            <a:srgbClr val="A4A3A4"/>
          </p15:clr>
        </p15:guide>
        <p15:guide id="7" orient="horz" pos="666" userDrawn="1">
          <p15:clr>
            <a:srgbClr val="A4A3A4"/>
          </p15:clr>
        </p15:guide>
        <p15:guide id="8" pos="3403" userDrawn="1">
          <p15:clr>
            <a:srgbClr val="A4A3A4"/>
          </p15:clr>
        </p15:guide>
        <p15:guide id="9" pos="351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3773"/>
    <a:srgbClr val="FEC20D"/>
    <a:srgbClr val="139AB2"/>
    <a:srgbClr val="89C3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2" d="100"/>
          <a:sy n="62" d="100"/>
        </p:scale>
        <p:origin x="1400" y="56"/>
      </p:cViewPr>
      <p:guideLst>
        <p:guide orient="horz" pos="3378"/>
        <p:guide orient="horz" pos="3490"/>
        <p:guide orient="horz" pos="3379"/>
        <p:guide orient="horz" pos="1964"/>
        <p:guide orient="horz" pos="2099"/>
        <p:guide orient="horz" pos="795"/>
        <p:guide orient="horz" pos="666"/>
        <p:guide pos="3403"/>
        <p:guide pos="351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4643E8-7A84-1C46-BD5E-B291CD34BF80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DC1755-625D-A742-ACDB-726AD4CDF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392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 TO VIEW &gt; MASTER</a:t>
            </a:r>
            <a:r>
              <a:rPr lang="en-US" baseline="0" dirty="0"/>
              <a:t> &gt; SLIDE MASTER TO EDIT THE IMAGES ON THE TITLE AND DIVIDER SLIDES</a:t>
            </a:r>
          </a:p>
          <a:p>
            <a:r>
              <a:rPr lang="en-US" baseline="0" dirty="0"/>
              <a:t>RIGHT CLICK ON THE INDIVIDUAL IMAGES TO CHANGE THE IMAGE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C1755-625D-A742-ACDB-726AD4CDF2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422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To increase plant diversity in wetlands that are dominated with monotypic vegetation (mainly reed canary grass and Phragmites and to a lesser degree cattails, lake sedge) and to  remove overstory in a sustainable way.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DC1755-625D-A742-ACDB-726AD4CDF29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830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Background is an upland pasture outside of the easement area.  Foreground is a picture of cows in a 20 acre pasture (were very curious).  While we were there with our state conservationist, a cow took a big bite of lake sedge while we were out there.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C1755-625D-A742-ACDB-726AD4CDF29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154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Fringed gentian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C1755-625D-A742-ACDB-726AD4CDF29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193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90009" y="3341079"/>
            <a:ext cx="3047654" cy="20279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" y="1356537"/>
            <a:ext cx="5402385" cy="38868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0878" y="5600676"/>
            <a:ext cx="7070969" cy="649681"/>
          </a:xfrm>
        </p:spPr>
        <p:txBody>
          <a:bodyPr>
            <a:normAutofit/>
          </a:bodyPr>
          <a:lstStyle>
            <a:lvl1pPr algn="l">
              <a:defRPr sz="225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0878" y="6250357"/>
            <a:ext cx="5332046" cy="412261"/>
          </a:xfrm>
        </p:spPr>
        <p:txBody>
          <a:bodyPr>
            <a:normAutofit/>
          </a:bodyPr>
          <a:lstStyle>
            <a:lvl1pPr marL="0" indent="0" algn="l">
              <a:buNone/>
              <a:defRPr sz="1125" b="0">
                <a:solidFill>
                  <a:srgbClr val="FFFFFF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ELIZABETH MARKS, BIOLOGIST | DECEMBER 201</a:t>
            </a:r>
          </a:p>
        </p:txBody>
      </p:sp>
      <p:pic>
        <p:nvPicPr>
          <p:cNvPr id="16" name="Picture 15" descr="NRCS_Title-Raindrop1.png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39" t="16381" b="21472"/>
          <a:stretch/>
        </p:blipFill>
        <p:spPr>
          <a:xfrm>
            <a:off x="6770076" y="1133233"/>
            <a:ext cx="2373924" cy="4261977"/>
          </a:xfrm>
          <a:prstGeom prst="rect">
            <a:avLst/>
          </a:prstGeom>
        </p:spPr>
      </p:pic>
      <p:pic>
        <p:nvPicPr>
          <p:cNvPr id="19" name="Picture 18" descr="NRCS_Title-Raindrop1.png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45" t="48718" r="34080" b="44444"/>
          <a:stretch/>
        </p:blipFill>
        <p:spPr>
          <a:xfrm>
            <a:off x="5581899" y="3341078"/>
            <a:ext cx="445717" cy="468923"/>
          </a:xfrm>
          <a:prstGeom prst="rect">
            <a:avLst/>
          </a:prstGeom>
        </p:spPr>
      </p:pic>
      <p:sp>
        <p:nvSpPr>
          <p:cNvPr id="20" name="Content Placeholder 19"/>
          <p:cNvSpPr>
            <a:spLocks noGrp="1"/>
          </p:cNvSpPr>
          <p:nvPr>
            <p:ph sz="quarter" idx="10" hasCustomPrompt="1"/>
          </p:nvPr>
        </p:nvSpPr>
        <p:spPr>
          <a:xfrm>
            <a:off x="5616943" y="1249851"/>
            <a:ext cx="2266950" cy="342900"/>
          </a:xfrm>
        </p:spPr>
        <p:txBody>
          <a:bodyPr anchor="ctr">
            <a:normAutofit/>
          </a:bodyPr>
          <a:lstStyle>
            <a:lvl1pPr>
              <a:defRPr sz="1050" b="1" spc="225" baseline="0">
                <a:solidFill>
                  <a:srgbClr val="FEC20D"/>
                </a:solidFill>
              </a:defRPr>
            </a:lvl1pPr>
          </a:lstStyle>
          <a:p>
            <a:pPr lvl="0"/>
            <a:r>
              <a:rPr lang="en-US" dirty="0"/>
              <a:t>NEW YORK</a:t>
            </a:r>
          </a:p>
        </p:txBody>
      </p:sp>
    </p:spTree>
    <p:extLst>
      <p:ext uri="{BB962C8B-B14F-4D97-AF65-F5344CB8AC3E}">
        <p14:creationId xmlns:p14="http://schemas.microsoft.com/office/powerpoint/2010/main" val="2714786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26731" r="27577"/>
          <a:stretch/>
        </p:blipFill>
        <p:spPr>
          <a:xfrm>
            <a:off x="5581898" y="3341077"/>
            <a:ext cx="3562103" cy="2032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8151" r="13724" b="14227"/>
          <a:stretch/>
        </p:blipFill>
        <p:spPr>
          <a:xfrm>
            <a:off x="5581899" y="1260234"/>
            <a:ext cx="3562102" cy="18561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4854" y="2433516"/>
            <a:ext cx="4367456" cy="2402254"/>
          </a:xfrm>
        </p:spPr>
        <p:txBody>
          <a:bodyPr anchor="t"/>
          <a:lstStyle>
            <a:lvl1pPr algn="l">
              <a:lnSpc>
                <a:spcPct val="90000"/>
              </a:lnSpc>
              <a:defRPr sz="3000" b="1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4855" y="1504462"/>
            <a:ext cx="3761764" cy="929054"/>
          </a:xfrm>
        </p:spPr>
        <p:txBody>
          <a:bodyPr anchor="b"/>
          <a:lstStyle>
            <a:lvl1pPr marL="0" indent="0">
              <a:buNone/>
              <a:defRPr sz="1500" b="0">
                <a:solidFill>
                  <a:srgbClr val="FFFFFF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 descr="NRCS-Divider-Slide_Raindrop.png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53"/>
          <a:stretch/>
        </p:blipFill>
        <p:spPr>
          <a:xfrm>
            <a:off x="7895119" y="2031999"/>
            <a:ext cx="1258650" cy="267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294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9352" y="635000"/>
            <a:ext cx="8229600" cy="80693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815" y="1600202"/>
            <a:ext cx="7631724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8059616" y="1609726"/>
            <a:ext cx="949203" cy="379266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1661" y="632362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C9244-15B3-8F40-A6D8-795DD2FF1F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175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816" y="1600202"/>
            <a:ext cx="6811108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7151078" y="1609971"/>
            <a:ext cx="1867875" cy="39780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7209695" y="2413000"/>
            <a:ext cx="1760413" cy="3067050"/>
          </a:xfrm>
        </p:spPr>
        <p:txBody>
          <a:bodyPr>
            <a:normAutofit/>
          </a:bodyPr>
          <a:lstStyle>
            <a:lvl1pPr algn="l">
              <a:defRPr sz="750" b="0">
                <a:solidFill>
                  <a:schemeClr val="tx1"/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Fifth level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7208624" y="1709739"/>
            <a:ext cx="1762218" cy="615339"/>
          </a:xfrm>
        </p:spPr>
        <p:txBody>
          <a:bodyPr>
            <a:noAutofit/>
          </a:bodyPr>
          <a:lstStyle>
            <a:lvl1pPr>
              <a:defRPr sz="900">
                <a:solidFill>
                  <a:srgbClr val="139AB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1661" y="632362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C9244-15B3-8F40-A6D8-795DD2FF1F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52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814" y="566615"/>
            <a:ext cx="8229600" cy="943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1815" y="1600202"/>
            <a:ext cx="7731369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1661" y="632362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C9244-15B3-8F40-A6D8-795DD2FF1F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687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</p:sldLayoutIdLst>
  <p:txStyles>
    <p:titleStyle>
      <a:lvl1pPr algn="l" defTabSz="342900" rtl="0" eaLnBrk="1" latinLnBrk="0" hangingPunct="1">
        <a:spcBef>
          <a:spcPct val="0"/>
        </a:spcBef>
        <a:buNone/>
        <a:defRPr sz="2700" b="1" kern="1200">
          <a:solidFill>
            <a:srgbClr val="89C32D"/>
          </a:solidFill>
          <a:latin typeface="+mj-lt"/>
          <a:ea typeface="+mj-ea"/>
          <a:cs typeface="+mj-cs"/>
        </a:defRPr>
      </a:lvl1pPr>
    </p:titleStyle>
    <p:bodyStyle>
      <a:lvl1pPr marL="0" indent="0" algn="l" defTabSz="342900" rtl="0" eaLnBrk="1" latinLnBrk="0" hangingPunct="1">
        <a:spcBef>
          <a:spcPct val="20000"/>
        </a:spcBef>
        <a:buFont typeface="Arial"/>
        <a:buNone/>
        <a:defRPr sz="1500" b="1" kern="1200">
          <a:solidFill>
            <a:srgbClr val="053773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1.pn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1.pn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1.pn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13.m4a"/><Relationship Id="rId7" Type="http://schemas.openxmlformats.org/officeDocument/2006/relationships/image" Target="../media/image22.JPG"/><Relationship Id="rId2" Type="http://schemas.microsoft.com/office/2007/relationships/media" Target="../media/media13.m4a"/><Relationship Id="rId1" Type="http://schemas.openxmlformats.org/officeDocument/2006/relationships/tags" Target="../tags/tag1.xml"/><Relationship Id="rId6" Type="http://schemas.openxmlformats.org/officeDocument/2006/relationships/image" Target="../media/image21.JP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1.png"/><Relationship Id="rId5" Type="http://schemas.openxmlformats.org/officeDocument/2006/relationships/image" Target="../media/image23.JPG"/><Relationship Id="rId4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1.png"/><Relationship Id="rId5" Type="http://schemas.openxmlformats.org/officeDocument/2006/relationships/image" Target="../media/image24.JPG"/><Relationship Id="rId4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1.png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7" Type="http://schemas.openxmlformats.org/officeDocument/2006/relationships/image" Target="../media/image11.png"/><Relationship Id="rId2" Type="http://schemas.microsoft.com/office/2007/relationships/media" Target="../media/media18.m4a"/><Relationship Id="rId1" Type="http://schemas.openxmlformats.org/officeDocument/2006/relationships/tags" Target="../tags/tag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1.png"/><Relationship Id="rId4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1.pn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1.pn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1.pn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647" y="5708176"/>
            <a:ext cx="7621246" cy="563098"/>
          </a:xfrm>
        </p:spPr>
        <p:txBody>
          <a:bodyPr>
            <a:noAutofit/>
          </a:bodyPr>
          <a:lstStyle/>
          <a:p>
            <a:r>
              <a:rPr lang="en-US" sz="2000" dirty="0"/>
              <a:t>WORKING WITH FARMERS AND LANDOWNERS IN NY TO RESTORE BOG TURTLE HABITAT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2647" y="6398566"/>
            <a:ext cx="6760322" cy="309196"/>
          </a:xfrm>
        </p:spPr>
        <p:txBody>
          <a:bodyPr>
            <a:noAutofit/>
          </a:bodyPr>
          <a:lstStyle/>
          <a:p>
            <a:r>
              <a:rPr lang="en-US" sz="1800" b="1" dirty="0"/>
              <a:t>ELIZABETH MARKS, BIOLOGIST		    February 2022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r>
              <a:rPr lang="en-US" sz="1350" dirty="0"/>
              <a:t>NEW YORK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6F91AF9-D9F4-4B6D-8740-32A884CE8B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53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18"/>
    </mc:Choice>
    <mc:Fallback xmlns="">
      <p:transition spd="slow" advTm="23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E6619-2499-40B5-9702-349357E27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6F812D-FEC9-43EB-89BD-2199445204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591A77-71A6-4A0E-B70F-00236F60D6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EE6D800-36A2-46EB-A9ED-AF5247B0E6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1837351" y="-122548"/>
            <a:ext cx="12656160" cy="7119088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56D9097-B177-4D7B-998E-4AF47A4174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4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47"/>
    </mc:Choice>
    <mc:Fallback xmlns="">
      <p:transition spd="slow" advTm="7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3C552-C9F1-4A27-85D2-AFD18E538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Results – Dramatic Increase in Native Plant Diversity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BD3F3D8-5AF3-41AA-BE38-FE4B297784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-212103"/>
            <a:ext cx="9426804" cy="707010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2958F6-DF33-4C86-B6AC-E1A51B4E71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787FB3-6353-45C2-8B95-E5AABCC657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7878887-9DFC-4C18-8997-31EE6F0D23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6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34"/>
    </mc:Choice>
    <mc:Fallback xmlns="">
      <p:transition spd="slow" advTm="29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062A0-727B-416E-AC8B-CDB30B384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C9425-46E0-4460-82FC-28E4AA68D0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563E605-34BC-4816-9852-A93DBBDC46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215382-86D0-4FED-B80B-8DE8EF1751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93250"/>
            <a:ext cx="9144000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DA37014-49A7-4353-AE15-51D60168C8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81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475"/>
    </mc:Choice>
    <mc:Fallback xmlns="">
      <p:transition spd="slow" advTm="72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A279-BB92-4CD3-B23E-B9EF4C48D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2D598AB-D5F8-4ECC-91A6-9B33D90F2C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630364" y="2057401"/>
            <a:ext cx="4525963" cy="3394472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A2262F-0528-48AC-95A9-EA6F5A9427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F48A53-BC38-4613-B3BC-0728ECE820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0099E9-C206-424D-8110-0DAC7DD3B9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934" y="0"/>
            <a:ext cx="9199934" cy="6899951"/>
          </a:xfrm>
          <a:prstGeom prst="rect">
            <a:avLst/>
          </a:prstGeom>
        </p:spPr>
      </p:pic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8543CDB1-3262-42AA-9AEB-40B14C2650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2177" y="3854390"/>
            <a:ext cx="4119363" cy="308952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F3B04D0-5318-4AEC-88ED-8B66EA7D93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93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09"/>
    </mc:Choice>
    <mc:Fallback xmlns="">
      <p:transition spd="slow" advTm="20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A4E82-3628-48E5-950C-8F1745F5E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434B6D-28DA-4580-83D2-05C70DD7A1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17BAE3-8FC8-41F4-BDB6-F141F72D3F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DE5DE22-6DF4-4560-876D-B10FC491EC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-86334" y="-422902"/>
            <a:ext cx="9707867" cy="7280901"/>
          </a:xfr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67602B6-809E-432C-AB0E-2436EAD539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82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02"/>
    </mc:Choice>
    <mc:Fallback xmlns="">
      <p:transition spd="slow" advTm="37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56BF5-7E18-4825-A1FD-08B2D9388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EABFE6-535B-4171-842D-D832AE5CC2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714CE6-095F-4F3B-8B75-D503AEB442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831DD14-EE9D-4F5F-8F00-93EEF007B6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 rot="10800000">
            <a:off x="-313718" y="1"/>
            <a:ext cx="9771435" cy="7328576"/>
          </a:xfr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CD67C0F-D1DE-4A81-A47B-2F6B2CD525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8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44"/>
    </mc:Choice>
    <mc:Fallback xmlns="">
      <p:transition spd="slow" advTm="21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A6A1D3-CA98-4A11-B04D-18F60594A4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B4E2FFD-A46F-4065-87BF-C684A8C4FCD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03B0E1C-73E1-403E-9B1F-FCAB8B6E4B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4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4"/>
    </mc:Choice>
    <mc:Fallback xmlns="">
      <p:transition spd="slow" advTm="25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CAB17-83A2-408F-8747-77B3EE21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Keys to Success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FD60C-D9C8-4749-804D-03A1C9A4D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324" y="1441938"/>
            <a:ext cx="8887628" cy="5156825"/>
          </a:xfrm>
        </p:spPr>
        <p:txBody>
          <a:bodyPr>
            <a:no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/>
              <a:t>Target areas that were historically grazed and have become unsuitable.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/>
              <a:t>Low stocking rate.</a:t>
            </a:r>
          </a:p>
          <a:p>
            <a:endParaRPr lang="en-US" sz="180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/>
              <a:t>Graze early – 3-4 weeks before grazing other pastures</a:t>
            </a:r>
          </a:p>
          <a:p>
            <a:pPr marL="814388" lvl="1" indent="-257175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53773"/>
                </a:solidFill>
              </a:rPr>
              <a:t>Plants coming out of dormancy are at their weakest (also the most tender and juicy)</a:t>
            </a:r>
          </a:p>
          <a:p>
            <a:pPr lvl="1" indent="0">
              <a:buNone/>
            </a:pPr>
            <a:endParaRPr lang="en-US" sz="1800" dirty="0">
              <a:solidFill>
                <a:srgbClr val="053773"/>
              </a:solidFill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/>
              <a:t>Monitor vegetation heights throughout the summer – remove animals if necessary in mid summer.</a:t>
            </a:r>
          </a:p>
          <a:p>
            <a:endParaRPr lang="en-US" sz="180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/>
              <a:t>Graze late – Remove standing dead forage.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/>
              <a:t>Turtle monitoring using the regional protocols (DEC and volunteers)</a:t>
            </a:r>
          </a:p>
          <a:p>
            <a:endParaRPr lang="en-US" sz="180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/>
              <a:t>Contact with farmer at least 2-3 times over the growing season.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23DA52F-1249-4572-80B6-835B852C5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02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871"/>
    </mc:Choice>
    <mc:Fallback xmlns="">
      <p:transition spd="slow" advTm="105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DD64D-FE69-45FD-8F9D-EBCD7F660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7A4E20-02E9-435F-86AC-1307311C4A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8B66-8A10-4079-B41E-7A2774CACB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B4E323B-CDEC-49C8-827F-4EBE0C2908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-1193800"/>
            <a:ext cx="8229599" cy="6172199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0BBFC1-8564-4016-AD06-49B57E786A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539"/>
          <a:stretch/>
        </p:blipFill>
        <p:spPr>
          <a:xfrm>
            <a:off x="3179539" y="2818614"/>
            <a:ext cx="6088373" cy="403938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D497860-BEEC-451D-B453-F524515C4F1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868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58"/>
    </mc:Choice>
    <mc:Fallback xmlns="">
      <p:transition spd="slow" advTm="39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CCB3D-A618-46BB-A564-18B461060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BA765A-3D2E-4618-8DD6-E379A1DAF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FE98EA0-91FE-44C3-B8C0-1EC37454FE84}"/>
              </a:ext>
            </a:extLst>
          </p:cNvPr>
          <p:cNvSpPr txBox="1">
            <a:spLocks/>
          </p:cNvSpPr>
          <p:nvPr/>
        </p:nvSpPr>
        <p:spPr>
          <a:xfrm>
            <a:off x="738281" y="1731764"/>
            <a:ext cx="6388103" cy="3394472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rgbClr val="053773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500" dirty="0"/>
          </a:p>
          <a:p>
            <a:endParaRPr lang="en-US" sz="1500" dirty="0"/>
          </a:p>
          <a:p>
            <a:r>
              <a:rPr lang="en-US" sz="2400" dirty="0"/>
              <a:t>Elizabeth Marks</a:t>
            </a:r>
          </a:p>
          <a:p>
            <a:r>
              <a:rPr lang="en-US" sz="2400" dirty="0"/>
              <a:t>USDA Natural Resources Conservation Service</a:t>
            </a:r>
          </a:p>
          <a:p>
            <a:r>
              <a:rPr lang="en-US" sz="2400" dirty="0"/>
              <a:t>Area Biologist, New York</a:t>
            </a:r>
          </a:p>
          <a:p>
            <a:endParaRPr lang="en-US" sz="2400" dirty="0"/>
          </a:p>
          <a:p>
            <a:r>
              <a:rPr lang="en-US" sz="2400" dirty="0"/>
              <a:t>(518) 267-3310</a:t>
            </a:r>
          </a:p>
          <a:p>
            <a:r>
              <a:rPr lang="en-US" sz="2400" dirty="0"/>
              <a:t>elizabeth.marks@ny.usda.gov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D4CDC5A-0116-4980-8FC2-67750F6363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41"/>
    </mc:Choice>
    <mc:Fallback xmlns="">
      <p:transition spd="slow" advTm="10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CF751-FA6C-4A4F-BE0E-C147A0444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385" y="859808"/>
            <a:ext cx="6449306" cy="605204"/>
          </a:xfrm>
        </p:spPr>
        <p:txBody>
          <a:bodyPr>
            <a:normAutofit fontScale="90000"/>
          </a:bodyPr>
          <a:lstStyle/>
          <a:p>
            <a:r>
              <a:rPr lang="en-US" dirty="0"/>
              <a:t>Bog Turtle/Wetland Reserve Program in 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6618B-EA9E-4415-9758-E272EB26D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385" y="1621411"/>
            <a:ext cx="5895335" cy="4376782"/>
          </a:xfrm>
        </p:spPr>
        <p:txBody>
          <a:bodyPr>
            <a:normAutofit fontScale="92500" lnSpcReduction="20000"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700" dirty="0"/>
              <a:t>Began in 2004.</a:t>
            </a:r>
          </a:p>
          <a:p>
            <a:endParaRPr lang="en-US" sz="270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700" dirty="0"/>
              <a:t>35 projects to date totaling over 500 acres.</a:t>
            </a:r>
          </a:p>
          <a:p>
            <a:endParaRPr lang="en-US" sz="270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700" dirty="0"/>
              <a:t>18 currently managed projects.</a:t>
            </a:r>
          </a:p>
          <a:p>
            <a:endParaRPr lang="en-US" sz="270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700" dirty="0"/>
              <a:t>New sites being enrolled yearly.</a:t>
            </a:r>
          </a:p>
          <a:p>
            <a:endParaRPr lang="en-US" sz="270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700" dirty="0"/>
              <a:t>Receive assistance from Jason </a:t>
            </a:r>
            <a:r>
              <a:rPr lang="en-US" sz="2700" dirty="0" err="1"/>
              <a:t>Tesauro</a:t>
            </a:r>
            <a:r>
              <a:rPr lang="en-US" sz="2700" dirty="0"/>
              <a:t>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Picture 8" descr="A person holding a small turtle&#10;&#10;Description automatically generated with low confidence">
            <a:extLst>
              <a:ext uri="{FF2B5EF4-FFF2-40B4-BE49-F238E27FC236}">
                <a16:creationId xmlns:a16="http://schemas.microsoft.com/office/drawing/2014/main" id="{B1339429-369C-4C30-A710-CABFE5D2B9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057" t="7548" r="7548"/>
          <a:stretch/>
        </p:blipFill>
        <p:spPr>
          <a:xfrm>
            <a:off x="6052720" y="1803328"/>
            <a:ext cx="3019540" cy="325134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D262B15-9E3E-44A0-B9D6-0F1FDB0BB3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91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34"/>
    </mc:Choice>
    <mc:Fallback xmlns="">
      <p:transition spd="slow" advTm="42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29D37-3A24-4EF7-ACED-EBA422990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815" y="635000"/>
            <a:ext cx="8757137" cy="806938"/>
          </a:xfrm>
        </p:spPr>
        <p:txBody>
          <a:bodyPr/>
          <a:lstStyle/>
          <a:p>
            <a:r>
              <a:rPr lang="en-US" dirty="0"/>
              <a:t>USDA NRCS Funding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AE111-DBF2-4C2D-BC21-68B9552FE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815" y="1441939"/>
            <a:ext cx="8882185" cy="4558812"/>
          </a:xfrm>
        </p:spPr>
        <p:txBody>
          <a:bodyPr>
            <a:noAutofit/>
          </a:bodyPr>
          <a:lstStyle/>
          <a:p>
            <a:r>
              <a:rPr lang="en-US" sz="2400" dirty="0"/>
              <a:t>Past and current projects funded under:</a:t>
            </a:r>
          </a:p>
          <a:p>
            <a:r>
              <a:rPr lang="en-US" sz="2400" dirty="0"/>
              <a:t>	Wetland Restoration Program</a:t>
            </a:r>
          </a:p>
          <a:p>
            <a:r>
              <a:rPr lang="en-US" sz="2400" dirty="0"/>
              <a:t>	Agriculture Conservation Easement Program</a:t>
            </a:r>
          </a:p>
          <a:p>
            <a:r>
              <a:rPr lang="en-US" sz="2400" dirty="0"/>
              <a:t>	EQIP Habitat</a:t>
            </a:r>
          </a:p>
          <a:p>
            <a:endParaRPr lang="en-US" sz="2400" dirty="0"/>
          </a:p>
          <a:p>
            <a:r>
              <a:rPr lang="en-US" sz="2400" dirty="0"/>
              <a:t>WRP and ACEP also pay for easements.</a:t>
            </a:r>
          </a:p>
          <a:p>
            <a:endParaRPr lang="en-US" sz="2400" dirty="0"/>
          </a:p>
          <a:p>
            <a:r>
              <a:rPr lang="en-US" sz="2400" dirty="0"/>
              <a:t>WRP 10 Year Restoration Cost Share Agreements and EQIP Habitat pays for restoration only.</a:t>
            </a:r>
          </a:p>
          <a:p>
            <a:endParaRPr lang="en-US" sz="2400" dirty="0"/>
          </a:p>
          <a:p>
            <a:r>
              <a:rPr lang="en-US" sz="2400" dirty="0"/>
              <a:t>Have partnered with USFWS Partners for Wildlife and NYS DEC.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061D35D-EA91-4C2C-A0F4-23315738495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1B4E66F-2C98-4617-AA0B-217F064244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25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08"/>
    </mc:Choice>
    <mc:Fallback xmlns="">
      <p:transition spd="slow" advTm="22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D5FC7-1B2A-41CE-BEB8-76995CAEF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661" y="789177"/>
            <a:ext cx="6172200" cy="605204"/>
          </a:xfrm>
        </p:spPr>
        <p:txBody>
          <a:bodyPr/>
          <a:lstStyle/>
          <a:p>
            <a:r>
              <a:rPr lang="en-US" dirty="0"/>
              <a:t>Bog Turtle Restoration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AC3AC-A62D-4860-A46A-93B54C889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661" y="1609727"/>
            <a:ext cx="8466119" cy="5017316"/>
          </a:xfrm>
        </p:spPr>
        <p:txBody>
          <a:bodyPr>
            <a:noAutofit/>
          </a:bodyPr>
          <a:lstStyle/>
          <a:p>
            <a:r>
              <a:rPr lang="en-US" sz="2400" dirty="0"/>
              <a:t>Restoration Includes: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400" dirty="0"/>
              <a:t>Removal of overstory shrubs and trees in wetland.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400" dirty="0"/>
              <a:t>Fencing of wetland and some upland – ideally adjacent to other upland pastures.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400" dirty="0"/>
              <a:t>Restoration grazing.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400" dirty="0"/>
              <a:t>Very limited use of herbicides (only where grazing is impractical or impossible).</a:t>
            </a:r>
          </a:p>
          <a:p>
            <a:endParaRPr lang="en-US" sz="2400" dirty="0"/>
          </a:p>
          <a:p>
            <a:r>
              <a:rPr lang="en-US" sz="2400" dirty="0"/>
              <a:t>Work is done in accordance with USFWS Biological Opinion.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85AB7FA-EFD9-4EFF-87C3-5AC2159E54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80A1EE8-675A-4E9C-9D2B-B4B94DD3F3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36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70"/>
    </mc:Choice>
    <mc:Fallback xmlns="">
      <p:transition spd="slow" advTm="63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EA5A6-3087-44EE-821C-2CF1F767C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Landowners Participate?</a:t>
            </a:r>
          </a:p>
        </p:txBody>
      </p:sp>
      <p:pic>
        <p:nvPicPr>
          <p:cNvPr id="6" name="Content Placeholder 5" descr="A couple of people in a field&#10;&#10;Description automatically generated with low confidence">
            <a:extLst>
              <a:ext uri="{FF2B5EF4-FFF2-40B4-BE49-F238E27FC236}">
                <a16:creationId xmlns:a16="http://schemas.microsoft.com/office/drawing/2014/main" id="{985A4C11-5C1D-48BD-A08A-D105FB1236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016274" y="2790335"/>
            <a:ext cx="5113819" cy="383536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EE4DAE-B9FB-479B-89C3-81C92984B137}"/>
              </a:ext>
            </a:extLst>
          </p:cNvPr>
          <p:cNvSpPr txBox="1"/>
          <p:nvPr/>
        </p:nvSpPr>
        <p:spPr>
          <a:xfrm>
            <a:off x="424206" y="1441938"/>
            <a:ext cx="77016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53773"/>
                </a:solidFill>
              </a:rPr>
              <a:t>Bog turtles are cool!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53773"/>
                </a:solidFill>
              </a:rPr>
              <a:t>$$ for conservation easements.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53773"/>
                </a:solidFill>
              </a:rPr>
              <a:t>Pastures can be “reclaimed.”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214AD46-FEB4-4973-A78A-1A7DFFFD66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63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815"/>
    </mc:Choice>
    <mc:Fallback xmlns="">
      <p:transition spd="slow" advTm="109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47B5E-EAD6-49EC-8CAA-BDB959335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641" y="838100"/>
            <a:ext cx="8079445" cy="605204"/>
          </a:xfrm>
        </p:spPr>
        <p:txBody>
          <a:bodyPr>
            <a:normAutofit/>
          </a:bodyPr>
          <a:lstStyle/>
          <a:p>
            <a:r>
              <a:rPr lang="en-US" sz="3200" dirty="0"/>
              <a:t>Restoration Grazing – 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67465-1DC5-4A77-BA05-955205A93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013" y="1999464"/>
            <a:ext cx="8006487" cy="3572459"/>
          </a:xfrm>
        </p:spPr>
        <p:txBody>
          <a:bodyPr>
            <a:norm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800" dirty="0"/>
              <a:t>2 acres for every 1 animal unit. </a:t>
            </a:r>
          </a:p>
          <a:p>
            <a:endParaRPr lang="en-US" sz="280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800" dirty="0"/>
              <a:t>No feeding in the easement area.</a:t>
            </a:r>
          </a:p>
          <a:p>
            <a:endParaRPr lang="en-US" sz="280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800" dirty="0"/>
              <a:t>No soil amendments.</a:t>
            </a:r>
          </a:p>
          <a:p>
            <a:endParaRPr lang="en-US" sz="280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800" dirty="0"/>
              <a:t>Nesting areas fenced out (can be grazed outside of nesting season).</a:t>
            </a:r>
          </a:p>
          <a:p>
            <a:endParaRPr lang="en-US" sz="2800" dirty="0"/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E33F6FE-8A24-4EAC-AF49-EFE82741C2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03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025"/>
    </mc:Choice>
    <mc:Fallback xmlns="">
      <p:transition spd="slow" advTm="145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21C3A-519F-4BDB-851A-56BC0C6FF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121" y="795342"/>
            <a:ext cx="8229600" cy="605204"/>
          </a:xfrm>
        </p:spPr>
        <p:txBody>
          <a:bodyPr>
            <a:normAutofit fontScale="90000"/>
          </a:bodyPr>
          <a:lstStyle/>
          <a:p>
            <a:r>
              <a:rPr lang="en-US" dirty="0"/>
              <a:t>What is the Most Effective Breed or Type of Livestock?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29FD7-C396-4302-A372-74F30E4452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100" i="1" dirty="0"/>
              <a:t>Whatever the farmer has and will stay within the wetland!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F489CE-5790-421C-8F0F-0C2D001A1A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00680" y="2296062"/>
            <a:ext cx="7164019" cy="40297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571AEF-1C6A-4B2F-88D6-9ADAD408A0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0799" y="2296061"/>
            <a:ext cx="5373012" cy="402976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6307068-48F9-4932-BDE4-2C2D6C1BCF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47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376"/>
    </mc:Choice>
    <mc:Fallback xmlns="">
      <p:transition spd="slow" advTm="60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BD974-73E7-4640-AE20-362B3BFDC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C9E1F3F-F640-4140-8AEC-6F2EDA4D17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-164523"/>
            <a:ext cx="9360816" cy="7022523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C94D6-79ED-4853-8286-BF20488C2A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76FBA3-199E-4AF6-BED9-A823B4D9CB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DD40D5B-D286-4553-AEA5-94CB727F40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7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17"/>
    </mc:Choice>
    <mc:Fallback xmlns="">
      <p:transition spd="slow" advTm="39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48A0A-550E-43C5-9A14-2581E6264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FF38329-5A2F-44C8-90E9-F5F6B228A4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595901" y="0"/>
            <a:ext cx="11932186" cy="6711853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977601-5A99-4782-86D9-51EA5A486A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E559C0-5F68-40B9-B908-17DCF72202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36C68332-F9BE-40ED-B4CF-E62AD73FE0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69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68"/>
    </mc:Choice>
    <mc:Fallback xmlns="">
      <p:transition spd="slow" advTm="27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"/>
</p:tagLst>
</file>

<file path=ppt/theme/theme1.xml><?xml version="1.0" encoding="utf-8"?>
<a:theme xmlns:a="http://schemas.openxmlformats.org/drawingml/2006/main" name="Office Theme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39AB2"/>
      </a:accent1>
      <a:accent2>
        <a:srgbClr val="78BA22"/>
      </a:accent2>
      <a:accent3>
        <a:srgbClr val="FEC210"/>
      </a:accent3>
      <a:accent4>
        <a:srgbClr val="72A931"/>
      </a:accent4>
      <a:accent5>
        <a:srgbClr val="6989A6"/>
      </a:accent5>
      <a:accent6>
        <a:srgbClr val="4E667B"/>
      </a:accent6>
      <a:hlink>
        <a:srgbClr val="139AB2"/>
      </a:hlink>
      <a:folHlink>
        <a:srgbClr val="10889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AEEEC8A55C5843BB82BD90B94CAF82" ma:contentTypeVersion="1" ma:contentTypeDescription="Create a new document." ma:contentTypeScope="" ma:versionID="fe4316668922cc9decbe0f5a051e5985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5be23c65578221b5c50fdc20cf0be9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283812E-BE05-4760-ACF2-178A0AB450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E5862D21-CBD2-45EA-9E21-DCD23A52876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661C0B9-2EF6-4032-9354-11CE2861DDB4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3242</TotalTime>
  <Words>502</Words>
  <Application>Microsoft Office PowerPoint</Application>
  <PresentationFormat>On-screen Show (4:3)</PresentationFormat>
  <Paragraphs>81</Paragraphs>
  <Slides>19</Slides>
  <Notes>4</Notes>
  <HiddenSlides>0</HiddenSlides>
  <MMClips>19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Calibri</vt:lpstr>
      <vt:lpstr>Office Theme</vt:lpstr>
      <vt:lpstr>WORKING WITH FARMERS AND LANDOWNERS IN NY TO RESTORE BOG TURTLE HABITAT</vt:lpstr>
      <vt:lpstr>Bog Turtle/Wetland Reserve Program in NY</vt:lpstr>
      <vt:lpstr>USDA NRCS Funding</vt:lpstr>
      <vt:lpstr>Bog Turtle Restoration Projects</vt:lpstr>
      <vt:lpstr>Why Do Landowners Participate?</vt:lpstr>
      <vt:lpstr>Restoration Grazing – Components</vt:lpstr>
      <vt:lpstr>What is the Most Effective Breed or Type of Livestock?</vt:lpstr>
      <vt:lpstr>PowerPoint Presentation</vt:lpstr>
      <vt:lpstr>PowerPoint Presentation</vt:lpstr>
      <vt:lpstr>PowerPoint Presentation</vt:lpstr>
      <vt:lpstr>Results – Dramatic Increase in Native Plant Diversity</vt:lpstr>
      <vt:lpstr>PowerPoint Presentation</vt:lpstr>
      <vt:lpstr>PowerPoint Presentation</vt:lpstr>
      <vt:lpstr>PowerPoint Presentation</vt:lpstr>
      <vt:lpstr>PowerPoint Presentation</vt:lpstr>
      <vt:lpstr>Results</vt:lpstr>
      <vt:lpstr>Keys to Success</vt:lpstr>
      <vt:lpstr>PowerPoint Presentation</vt:lpstr>
      <vt:lpstr>Questions?</vt:lpstr>
    </vt:vector>
  </TitlesOfParts>
  <Company>ketchum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Rachna Patel</dc:creator>
  <cp:lastModifiedBy>Costanzo, Bridgett - NRCS, Richmond, VA</cp:lastModifiedBy>
  <cp:revision>85</cp:revision>
  <dcterms:created xsi:type="dcterms:W3CDTF">2016-02-17T21:52:56Z</dcterms:created>
  <dcterms:modified xsi:type="dcterms:W3CDTF">2022-02-07T16:34:40Z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0x010100D0AEEEC8A55C5843BB82BD90B94CAF82</vt:lpwstr>
  </property>
</Properties>
</file>